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5143500" cx="9144000"/>
  <p:notesSz cx="6858000" cy="9144000"/>
  <p:embeddedFontLst>
    <p:embeddedFont>
      <p:font typeface="Lato"/>
      <p:regular r:id="rId20"/>
      <p:bold r:id="rId21"/>
      <p:italic r:id="rId22"/>
      <p:boldItalic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regular.fntdata"/><Relationship Id="rId11" Type="http://schemas.openxmlformats.org/officeDocument/2006/relationships/slide" Target="slides/slide6.xml"/><Relationship Id="rId22" Type="http://schemas.openxmlformats.org/officeDocument/2006/relationships/font" Target="fonts/Lato-italic.fntdata"/><Relationship Id="rId10" Type="http://schemas.openxmlformats.org/officeDocument/2006/relationships/slide" Target="slides/slide5.xml"/><Relationship Id="rId21" Type="http://schemas.openxmlformats.org/officeDocument/2006/relationships/font" Target="fonts/Lato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23" Type="http://schemas.openxmlformats.org/officeDocument/2006/relationships/font" Target="fonts/Lato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1e5839f6af4_1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1e5839f6af4_1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Jai Slide 1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e5839f6af4_1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1e5839f6af4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Sandhalie Slide 4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1e5839f6af4_1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1e5839f6af4_1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Sandhalie Slide 5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e5839f6af4_1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1e5839f6af4_1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Vincent Slide 1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e58422d0db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1e58422d0db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Vincent Slide 2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f88252dc4_0_15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1f88252dc4_0_15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f88252dc4_0_10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1f88252dc4_0_10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Jai Slide 2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3a02cc5d05_2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23a02cc5d05_2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Jai Slide 3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3a02cc5d05_0_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23a02cc5d05_0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Basu Slide 1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3a02cc5d05_0_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23a02cc5d05_0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Basu Slide 2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3a02cc5d05_0_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23a02cc5d05_0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Basu Slide 3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3a02cc5d05_0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23a02cc5d05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Sandhalie Slide 1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3a02cc5d05_0_2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3a02cc5d05_0_2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Sandhalie Slide 2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3a02cc5d05_0_2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23a02cc5d05_0_2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Sandhalie Slide 3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1pPr>
            <a:lvl2pPr indent="0" lvl="1" marL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2pPr>
            <a:lvl3pPr indent="0" lvl="2" marL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3pPr>
            <a:lvl4pPr indent="0" lvl="3" marL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4pPr>
            <a:lvl5pPr indent="0" lvl="4" marL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5pPr>
            <a:lvl6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6pPr>
            <a:lvl7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7pPr>
            <a:lvl8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8pPr>
            <a:lvl9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_alt1">
  <p:cSld name="SECTION_HEADER_2">
    <p:bg>
      <p:bgPr>
        <a:solidFill>
          <a:srgbClr val="434343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1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8" name="Google Shape;58;p1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1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1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1" name="Google Shape;61;p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2" name="Google Shape;62;p14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3" name="Google Shape;63;p14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4" name="Google Shape;64;p14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" name="Google Shape;65;p14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_alt1">
  <p:cSld name="TITLE_1">
    <p:bg>
      <p:bgPr>
        <a:solidFill>
          <a:schemeClr val="lt2"/>
        </a:solid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429987889_edited.jpg" id="67" name="Google Shape;67;p15"/>
          <p:cNvPicPr preferRelativeResize="0"/>
          <p:nvPr/>
        </p:nvPicPr>
        <p:blipFill rotWithShape="1">
          <a:blip r:embed="rId2">
            <a:alphaModFix/>
          </a:blip>
          <a:srcRect b="23591" l="0" r="0" t="21799"/>
          <a:stretch/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9" name="Google Shape;69;p1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0" name="Google Shape;70;p1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1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2" name="Google Shape;72;p15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3" name="Google Shape;73;p15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74" name="Google Shape;74;p1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75" name="Google Shape;75;p15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6" name="Google Shape;76;p15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7" name="Google Shape;77;p15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8" name="Google Shape;78;p15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theme" Target="../theme/theme2.xml"/><Relationship Id="rId1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1.jpg"/><Relationship Id="rId5" Type="http://schemas.openxmlformats.org/officeDocument/2006/relationships/image" Target="../media/image1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Relationship Id="rId4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/>
          <p:nvPr>
            <p:ph idx="2" type="body"/>
          </p:nvPr>
        </p:nvSpPr>
        <p:spPr>
          <a:xfrm>
            <a:off x="311700" y="2396300"/>
            <a:ext cx="3999900" cy="223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Presented by: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Basudeb Ghosh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Hieu Nghia Doan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Jai Gupta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Sandhalie Fernando</a:t>
            </a:r>
            <a:endParaRPr/>
          </a:p>
        </p:txBody>
      </p:sp>
      <p:pic>
        <p:nvPicPr>
          <p:cNvPr descr="Best Ways to Build a Successful Fintech Company | Dashdevs" id="84" name="Google Shape;84;p16"/>
          <p:cNvPicPr preferRelativeResize="0"/>
          <p:nvPr/>
        </p:nvPicPr>
        <p:blipFill rotWithShape="1">
          <a:blip r:embed="rId3">
            <a:alphaModFix/>
          </a:blip>
          <a:srcRect b="0" l="29887" r="21206" t="0"/>
          <a:stretch/>
        </p:blipFill>
        <p:spPr>
          <a:xfrm>
            <a:off x="6225997" y="10"/>
            <a:ext cx="5962785" cy="6858000"/>
          </a:xfrm>
          <a:custGeom>
            <a:rect b="b" l="l" r="r" t="t"/>
            <a:pathLst>
              <a:path extrusionOk="0" h="6858000" w="5962785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85" name="Google Shape;85;p16"/>
          <p:cNvSpPr txBox="1"/>
          <p:nvPr>
            <p:ph type="title"/>
          </p:nvPr>
        </p:nvSpPr>
        <p:spPr>
          <a:xfrm>
            <a:off x="311700" y="445025"/>
            <a:ext cx="5824500" cy="15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Salary Predictions based on Demographic factors and Experience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Feature Importance: Multiple Linear Regression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5" name="Google Shape;14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2007" y="1017725"/>
            <a:ext cx="7199999" cy="403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Feature Importance: Random Forest Model</a:t>
            </a:r>
            <a:endParaRPr/>
          </a:p>
        </p:txBody>
      </p:sp>
      <p:pic>
        <p:nvPicPr>
          <p:cNvPr id="151" name="Google Shape;15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2000" y="1017725"/>
            <a:ext cx="7199999" cy="406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3325" y="1257300"/>
            <a:ext cx="5829300" cy="3886200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Limitations and Future Enhancements</a:t>
            </a:r>
            <a:endParaRPr/>
          </a:p>
        </p:txBody>
      </p:sp>
      <p:sp>
        <p:nvSpPr>
          <p:cNvPr id="158" name="Google Shape;158;p2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Limitations</a:t>
            </a:r>
            <a:r>
              <a:rPr b="1" lang="en-GB"/>
              <a:t> </a:t>
            </a:r>
            <a:endParaRPr b="1"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-"/>
            </a:pPr>
            <a:r>
              <a:rPr lang="en-GB"/>
              <a:t>User friendliness barrier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/>
              <a:t>Bias and Fairness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/>
              <a:t>Scalability</a:t>
            </a:r>
            <a:endParaRPr/>
          </a:p>
        </p:txBody>
      </p:sp>
      <p:sp>
        <p:nvSpPr>
          <p:cNvPr id="159" name="Google Shape;159;p27"/>
          <p:cNvSpPr txBox="1"/>
          <p:nvPr>
            <p:ph idx="1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Enhancements</a:t>
            </a:r>
            <a:endParaRPr b="1"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-"/>
            </a:pPr>
            <a:r>
              <a:rPr lang="en-GB"/>
              <a:t>Interactive, user-friendly website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/>
              <a:t>Diverse data collection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/>
              <a:t>Cloud computing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6" name="Google Shape;16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9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000000"/>
                </a:solidFill>
              </a:rPr>
              <a:t>Thank you.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700">
                <a:latin typeface="Arial"/>
                <a:ea typeface="Arial"/>
                <a:cs typeface="Arial"/>
                <a:sym typeface="Arial"/>
              </a:rPr>
              <a:t>Target Audience</a:t>
            </a:r>
            <a:endParaRPr sz="37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17"/>
          <p:cNvSpPr txBox="1"/>
          <p:nvPr>
            <p:ph idx="1" type="body"/>
          </p:nvPr>
        </p:nvSpPr>
        <p:spPr>
          <a:xfrm>
            <a:off x="1079400" y="1517900"/>
            <a:ext cx="4033500" cy="16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AutoNum type="arabicPeriod"/>
            </a:pPr>
            <a:r>
              <a:rPr lang="en-GB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Job Seekers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AutoNum type="arabicPeriod"/>
            </a:pPr>
            <a:r>
              <a:rPr lang="en-GB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Recruitment Agencies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AutoNum type="arabicPeriod"/>
            </a:pPr>
            <a:r>
              <a:rPr lang="en-GB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Talent </a:t>
            </a:r>
            <a:r>
              <a:rPr lang="en-GB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Acquisition Teams of Corporates</a:t>
            </a:r>
            <a:r>
              <a:rPr lang="en-GB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2" name="Google Shape;9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65263" y="1335723"/>
            <a:ext cx="1965450" cy="196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12900" y="3434925"/>
            <a:ext cx="3097308" cy="1195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79400" y="3434925"/>
            <a:ext cx="2860298" cy="1195526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7"/>
          <p:cNvSpPr txBox="1"/>
          <p:nvPr/>
        </p:nvSpPr>
        <p:spPr>
          <a:xfrm>
            <a:off x="8183075" y="1117700"/>
            <a:ext cx="98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DATASET USED AND BIASES MINIMIZATION</a:t>
            </a:r>
            <a:endParaRPr/>
          </a:p>
        </p:txBody>
      </p:sp>
      <p:sp>
        <p:nvSpPr>
          <p:cNvPr id="101" name="Google Shape;101;p18"/>
          <p:cNvSpPr txBox="1"/>
          <p:nvPr>
            <p:ph idx="1" type="body"/>
          </p:nvPr>
        </p:nvSpPr>
        <p:spPr>
          <a:xfrm>
            <a:off x="311700" y="1152475"/>
            <a:ext cx="3999900" cy="126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T</a:t>
            </a:r>
            <a:r>
              <a:rPr lang="en-GB"/>
              <a:t>o ensure </a:t>
            </a:r>
            <a:r>
              <a:rPr b="1" lang="en-GB"/>
              <a:t>fairness </a:t>
            </a:r>
            <a:r>
              <a:rPr lang="en-GB"/>
              <a:t>and eliminate potential biases, we have made a deliberate decision to exclude </a:t>
            </a:r>
            <a:r>
              <a:rPr b="1" lang="en-GB"/>
              <a:t>age </a:t>
            </a:r>
            <a:r>
              <a:rPr lang="en-GB"/>
              <a:t>and </a:t>
            </a:r>
            <a:r>
              <a:rPr b="1" lang="en-GB"/>
              <a:t>gender </a:t>
            </a:r>
            <a:r>
              <a:rPr lang="en-GB"/>
              <a:t>from our predictive model. </a:t>
            </a:r>
            <a:endParaRPr/>
          </a:p>
        </p:txBody>
      </p:sp>
      <p:pic>
        <p:nvPicPr>
          <p:cNvPr id="102" name="Google Shape;10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554131"/>
            <a:ext cx="9144001" cy="21201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63875" y="1152475"/>
            <a:ext cx="2317112" cy="895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Annual Salary vs. Education</a:t>
            </a:r>
            <a:endParaRPr/>
          </a:p>
        </p:txBody>
      </p:sp>
      <p:pic>
        <p:nvPicPr>
          <p:cNvPr id="109" name="Google Shape;10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5225" y="1017725"/>
            <a:ext cx="6113560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-GB"/>
              <a:t>Annual Salary vs. Years of Experience</a:t>
            </a:r>
            <a:endParaRPr/>
          </a:p>
        </p:txBody>
      </p:sp>
      <p:pic>
        <p:nvPicPr>
          <p:cNvPr id="115" name="Google Shape;11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5225" y="1322525"/>
            <a:ext cx="6113560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-GB"/>
              <a:t>Average Salary by Department</a:t>
            </a:r>
            <a:endParaRPr/>
          </a:p>
        </p:txBody>
      </p:sp>
      <p:pic>
        <p:nvPicPr>
          <p:cNvPr id="121" name="Google Shape;12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1888" y="1017725"/>
            <a:ext cx="7700234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-GB"/>
              <a:t>MACHINE LEARNING MODEL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22"/>
          <p:cNvSpPr txBox="1"/>
          <p:nvPr>
            <p:ph idx="1" type="body"/>
          </p:nvPr>
        </p:nvSpPr>
        <p:spPr>
          <a:xfrm>
            <a:off x="311700" y="1663925"/>
            <a:ext cx="5625900" cy="29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-207645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GB" sz="2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Dependent variable: </a:t>
            </a:r>
            <a:r>
              <a:rPr b="1" lang="en-GB" sz="2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Salary</a:t>
            </a:r>
            <a:r>
              <a:rPr lang="en-GB" sz="2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2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07645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GB" sz="2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Independent variables: </a:t>
            </a:r>
            <a:r>
              <a:rPr b="1" lang="en-GB" sz="2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age, gender, education levels, </a:t>
            </a:r>
            <a:endParaRPr b="1" sz="2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GB" sz="2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job title, years of experience , department </a:t>
            </a:r>
            <a:r>
              <a:rPr lang="en-GB" sz="2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and </a:t>
            </a:r>
            <a:r>
              <a:rPr b="1" lang="en-GB" sz="2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seniority</a:t>
            </a:r>
            <a:r>
              <a:rPr lang="en-GB" sz="2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2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07645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b="1" lang="en-GB" sz="2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Multiple Linear Regression </a:t>
            </a:r>
            <a:r>
              <a:rPr lang="en-GB" sz="2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Model:</a:t>
            </a:r>
            <a:endParaRPr sz="2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07644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GB" sz="2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</a:t>
            </a:r>
            <a:r>
              <a:rPr baseline="30000" lang="en-GB" sz="2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-GB" sz="2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: 0.903, Mean Squared Error: 233355401</a:t>
            </a:r>
            <a:endParaRPr b="1" sz="2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07645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b="1" lang="en-GB" sz="2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Random Forest </a:t>
            </a:r>
            <a:r>
              <a:rPr lang="en-GB" sz="2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Model:</a:t>
            </a:r>
            <a:endParaRPr sz="2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07644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GB" sz="2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</a:t>
            </a:r>
            <a:r>
              <a:rPr baseline="30000" lang="en-GB" sz="2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-GB" sz="2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: 0.846, Mean Squared Error: 368558692</a:t>
            </a:r>
            <a:endParaRPr/>
          </a:p>
        </p:txBody>
      </p:sp>
      <p:pic>
        <p:nvPicPr>
          <p:cNvPr descr="Linear Regression. Introduction | by Dasaprakash K | Medium" id="128" name="Google Shape;128;p22"/>
          <p:cNvPicPr preferRelativeResize="0"/>
          <p:nvPr/>
        </p:nvPicPr>
        <p:blipFill rotWithShape="1">
          <a:blip r:embed="rId3">
            <a:alphaModFix/>
          </a:blip>
          <a:srcRect b="7" l="0" r="0" t="22213"/>
          <a:stretch/>
        </p:blipFill>
        <p:spPr>
          <a:xfrm>
            <a:off x="5937600" y="1390825"/>
            <a:ext cx="2894700" cy="1562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andom Forest Regression. Random Forest Regression is a… | by Chaya | Level  Up Coding" id="129" name="Google Shape;129;p22"/>
          <p:cNvPicPr preferRelativeResize="0"/>
          <p:nvPr/>
        </p:nvPicPr>
        <p:blipFill rotWithShape="1">
          <a:blip r:embed="rId4">
            <a:alphaModFix/>
          </a:blip>
          <a:srcRect b="0" l="0" r="0" t="5096"/>
          <a:stretch/>
        </p:blipFill>
        <p:spPr>
          <a:xfrm>
            <a:off x="6389400" y="3326675"/>
            <a:ext cx="2127475" cy="111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8838" y="152400"/>
            <a:ext cx="7786313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8838" y="152400"/>
            <a:ext cx="7786313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